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</p:sldIdLst>
  <p:sldSz cx="18288000" cy="10287000"/>
  <p:notesSz cx="6858000" cy="9144000"/>
  <p:embeddedFontLst>
    <p:embeddedFont>
      <p:font typeface="Arimo" panose="020B0604020202020204" charset="0"/>
      <p:regular r:id="rId11"/>
    </p:embeddedFont>
    <p:embeddedFont>
      <p:font typeface="Garet" panose="020B0604020202020204" charset="0"/>
      <p:regular r:id="rId12"/>
    </p:embeddedFont>
    <p:embeddedFont>
      <p:font typeface="Garet Bold" panose="020B0604020202020204" charset="0"/>
      <p:regular r:id="rId13"/>
    </p:embeddedFont>
    <p:embeddedFont>
      <p:font typeface="Inter" panose="020B0604020202020204" charset="0"/>
      <p:regular r:id="rId14"/>
    </p:embeddedFont>
    <p:embeddedFont>
      <p:font typeface="Inter Bold" panose="020B0604020202020204" charset="0"/>
      <p:regular r:id="rId15"/>
    </p:embeddedFont>
    <p:embeddedFont>
      <p:font typeface="Inter Bold Italics" panose="020B0604020202020204" charset="0"/>
      <p:regular r:id="rId16"/>
    </p:embeddedFont>
    <p:embeddedFont>
      <p:font typeface="Open Sans Bold" panose="020B0806030504020204" pitchFamily="34" charset="0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702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jpe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31-03-2024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quora.com/What-is-an-intelligent-question" TargetMode="External"/><Relationship Id="rId3" Type="http://schemas.openxmlformats.org/officeDocument/2006/relationships/hyperlink" Target="https://monday.com/blog/project-management/bottom-up-vs-top-down-project-management/#:~:text=The%20top%2Ddown%20approach%20to,team%20members%20within%20that%20team." TargetMode="External"/><Relationship Id="rId7" Type="http://schemas.openxmlformats.org/officeDocument/2006/relationships/hyperlink" Target="https://www.culturemonkey.io/employee-engagement/employee-autonomy-at-work/#how-to-enable-employee-autonomy-in-hybrid-workplaces" TargetMode="External"/><Relationship Id="rId2" Type="http://schemas.openxmlformats.org/officeDocument/2006/relationships/hyperlink" Target="https://asana.com/resources/top-down-approach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360learning.com/guide/flexible-working-guide/autonomous-work/" TargetMode="External"/><Relationship Id="rId5" Type="http://schemas.openxmlformats.org/officeDocument/2006/relationships/hyperlink" Target="https://www.youtube.com/watch?v=kKvK2foOTJM&amp;t=31s" TargetMode="External"/><Relationship Id="rId10" Type="http://schemas.openxmlformats.org/officeDocument/2006/relationships/hyperlink" Target="https://chat.openai.com/" TargetMode="External"/><Relationship Id="rId4" Type="http://schemas.openxmlformats.org/officeDocument/2006/relationships/hyperlink" Target="https://www.youtube.com/watch?v=O96fE1E-rf8" TargetMode="External"/><Relationship Id="rId9" Type="http://schemas.openxmlformats.org/officeDocument/2006/relationships/hyperlink" Target="https://www.linkedin.com/pulse/do-you-ask-smart-questions-varsha-rani-pillappa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42469" y="0"/>
            <a:ext cx="5416831" cy="12022429"/>
            <a:chOff x="0" y="0"/>
            <a:chExt cx="2858770" cy="63449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58770" cy="6344920"/>
            </a:xfrm>
            <a:custGeom>
              <a:avLst/>
              <a:gdLst/>
              <a:ahLst/>
              <a:cxnLst/>
              <a:rect l="l" t="t" r="r" b="b"/>
              <a:pathLst>
                <a:path w="2858770" h="6344920">
                  <a:moveTo>
                    <a:pt x="1827530" y="6344920"/>
                  </a:moveTo>
                  <a:lnTo>
                    <a:pt x="0" y="6344920"/>
                  </a:lnTo>
                  <a:lnTo>
                    <a:pt x="0" y="1031240"/>
                  </a:lnTo>
                  <a:cubicBezTo>
                    <a:pt x="0" y="461010"/>
                    <a:pt x="461010" y="0"/>
                    <a:pt x="1031240" y="0"/>
                  </a:cubicBezTo>
                  <a:lnTo>
                    <a:pt x="2858770" y="0"/>
                  </a:lnTo>
                  <a:lnTo>
                    <a:pt x="2858770" y="5313680"/>
                  </a:lnTo>
                  <a:cubicBezTo>
                    <a:pt x="2858770" y="5883910"/>
                    <a:pt x="2397760" y="6344920"/>
                    <a:pt x="1827530" y="6344920"/>
                  </a:cubicBezTo>
                  <a:close/>
                </a:path>
              </a:pathLst>
            </a:custGeom>
            <a:blipFill>
              <a:blip r:embed="rId2"/>
              <a:stretch>
                <a:fillRect l="-240799" r="-118003"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7259300" y="7109187"/>
            <a:ext cx="1028700" cy="3177813"/>
            <a:chOff x="0" y="0"/>
            <a:chExt cx="812800" cy="251086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2510865"/>
            </a:xfrm>
            <a:custGeom>
              <a:avLst/>
              <a:gdLst/>
              <a:ahLst/>
              <a:cxnLst/>
              <a:rect l="l" t="t" r="r" b="b"/>
              <a:pathLst>
                <a:path w="812800" h="2510865">
                  <a:moveTo>
                    <a:pt x="0" y="0"/>
                  </a:moveTo>
                  <a:lnTo>
                    <a:pt x="812800" y="0"/>
                  </a:lnTo>
                  <a:lnTo>
                    <a:pt x="812800" y="2510865"/>
                  </a:lnTo>
                  <a:lnTo>
                    <a:pt x="0" y="2510865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2548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0" y="7109187"/>
            <a:ext cx="11842469" cy="3177813"/>
            <a:chOff x="0" y="0"/>
            <a:chExt cx="9357013" cy="251086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357013" cy="2510865"/>
            </a:xfrm>
            <a:custGeom>
              <a:avLst/>
              <a:gdLst/>
              <a:ahLst/>
              <a:cxnLst/>
              <a:rect l="l" t="t" r="r" b="b"/>
              <a:pathLst>
                <a:path w="9357013" h="2510865">
                  <a:moveTo>
                    <a:pt x="0" y="0"/>
                  </a:moveTo>
                  <a:lnTo>
                    <a:pt x="9357013" y="0"/>
                  </a:lnTo>
                  <a:lnTo>
                    <a:pt x="9357013" y="2510865"/>
                  </a:lnTo>
                  <a:lnTo>
                    <a:pt x="0" y="2510865"/>
                  </a:lnTo>
                  <a:close/>
                </a:path>
              </a:pathLst>
            </a:custGeom>
            <a:solidFill>
              <a:srgbClr val="F6F6F6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357013" cy="2548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259300" y="0"/>
            <a:ext cx="1028700" cy="102870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609914" y="0"/>
            <a:ext cx="1694792" cy="10287000"/>
            <a:chOff x="0" y="0"/>
            <a:chExt cx="446365" cy="27093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46365" cy="2709333"/>
            </a:xfrm>
            <a:custGeom>
              <a:avLst/>
              <a:gdLst/>
              <a:ahLst/>
              <a:cxnLst/>
              <a:rect l="l" t="t" r="r" b="b"/>
              <a:pathLst>
                <a:path w="446365" h="2709333">
                  <a:moveTo>
                    <a:pt x="223183" y="0"/>
                  </a:moveTo>
                  <a:lnTo>
                    <a:pt x="223183" y="0"/>
                  </a:lnTo>
                  <a:cubicBezTo>
                    <a:pt x="282374" y="0"/>
                    <a:pt x="339142" y="23514"/>
                    <a:pt x="380996" y="65369"/>
                  </a:cubicBezTo>
                  <a:cubicBezTo>
                    <a:pt x="422851" y="107224"/>
                    <a:pt x="446365" y="163991"/>
                    <a:pt x="446365" y="223183"/>
                  </a:cubicBezTo>
                  <a:lnTo>
                    <a:pt x="446365" y="2486151"/>
                  </a:lnTo>
                  <a:cubicBezTo>
                    <a:pt x="446365" y="2609411"/>
                    <a:pt x="346443" y="2709333"/>
                    <a:pt x="223183" y="2709333"/>
                  </a:cubicBezTo>
                  <a:lnTo>
                    <a:pt x="223183" y="2709333"/>
                  </a:lnTo>
                  <a:cubicBezTo>
                    <a:pt x="99922" y="2709333"/>
                    <a:pt x="0" y="2609411"/>
                    <a:pt x="0" y="2486151"/>
                  </a:cubicBezTo>
                  <a:lnTo>
                    <a:pt x="0" y="223183"/>
                  </a:lnTo>
                  <a:cubicBezTo>
                    <a:pt x="0" y="99922"/>
                    <a:pt x="99922" y="0"/>
                    <a:pt x="223183" y="0"/>
                  </a:cubicBez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44636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354651" y="4304217"/>
            <a:ext cx="6250954" cy="795534"/>
            <a:chOff x="0" y="0"/>
            <a:chExt cx="1646342" cy="20952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646342" cy="209523"/>
            </a:xfrm>
            <a:custGeom>
              <a:avLst/>
              <a:gdLst/>
              <a:ahLst/>
              <a:cxnLst/>
              <a:rect l="l" t="t" r="r" b="b"/>
              <a:pathLst>
                <a:path w="1646342" h="209523">
                  <a:moveTo>
                    <a:pt x="63164" y="0"/>
                  </a:moveTo>
                  <a:lnTo>
                    <a:pt x="1583177" y="0"/>
                  </a:lnTo>
                  <a:cubicBezTo>
                    <a:pt x="1599930" y="0"/>
                    <a:pt x="1615996" y="6655"/>
                    <a:pt x="1627842" y="18500"/>
                  </a:cubicBezTo>
                  <a:cubicBezTo>
                    <a:pt x="1639687" y="30346"/>
                    <a:pt x="1646342" y="46412"/>
                    <a:pt x="1646342" y="63164"/>
                  </a:cubicBezTo>
                  <a:lnTo>
                    <a:pt x="1646342" y="146359"/>
                  </a:lnTo>
                  <a:cubicBezTo>
                    <a:pt x="1646342" y="181244"/>
                    <a:pt x="1618062" y="209523"/>
                    <a:pt x="1583177" y="209523"/>
                  </a:cubicBezTo>
                  <a:lnTo>
                    <a:pt x="63164" y="209523"/>
                  </a:lnTo>
                  <a:cubicBezTo>
                    <a:pt x="46412" y="209523"/>
                    <a:pt x="30346" y="202869"/>
                    <a:pt x="18500" y="191023"/>
                  </a:cubicBezTo>
                  <a:cubicBezTo>
                    <a:pt x="6655" y="179177"/>
                    <a:pt x="0" y="163111"/>
                    <a:pt x="0" y="146359"/>
                  </a:cubicBezTo>
                  <a:lnTo>
                    <a:pt x="0" y="63164"/>
                  </a:lnTo>
                  <a:cubicBezTo>
                    <a:pt x="0" y="28280"/>
                    <a:pt x="28280" y="0"/>
                    <a:pt x="63164" y="0"/>
                  </a:cubicBez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47625"/>
              <a:ext cx="1646342" cy="2571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199"/>
                </a:lnSpc>
              </a:pPr>
              <a:r>
                <a:rPr lang="en-US" sz="2999">
                  <a:solidFill>
                    <a:srgbClr val="FFFFFF"/>
                  </a:solidFill>
                  <a:latin typeface="Garet"/>
                </a:rPr>
                <a:t>What’s my current version?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853887" y="786854"/>
            <a:ext cx="1977164" cy="1977164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9699" y="0"/>
                  </a:moveTo>
                  <a:lnTo>
                    <a:pt x="613101" y="0"/>
                  </a:lnTo>
                  <a:cubicBezTo>
                    <a:pt x="666064" y="0"/>
                    <a:pt x="716859" y="21040"/>
                    <a:pt x="754309" y="58491"/>
                  </a:cubicBezTo>
                  <a:cubicBezTo>
                    <a:pt x="791760" y="95941"/>
                    <a:pt x="812800" y="146736"/>
                    <a:pt x="812800" y="199699"/>
                  </a:cubicBezTo>
                  <a:lnTo>
                    <a:pt x="812800" y="613101"/>
                  </a:lnTo>
                  <a:cubicBezTo>
                    <a:pt x="812800" y="666064"/>
                    <a:pt x="791760" y="716859"/>
                    <a:pt x="754309" y="754309"/>
                  </a:cubicBezTo>
                  <a:cubicBezTo>
                    <a:pt x="716859" y="791760"/>
                    <a:pt x="666064" y="812800"/>
                    <a:pt x="613101" y="812800"/>
                  </a:cubicBezTo>
                  <a:lnTo>
                    <a:pt x="199699" y="812800"/>
                  </a:lnTo>
                  <a:cubicBezTo>
                    <a:pt x="146736" y="812800"/>
                    <a:pt x="95941" y="791760"/>
                    <a:pt x="58491" y="754309"/>
                  </a:cubicBezTo>
                  <a:cubicBezTo>
                    <a:pt x="21040" y="716859"/>
                    <a:pt x="0" y="666064"/>
                    <a:pt x="0" y="613101"/>
                  </a:cubicBezTo>
                  <a:lnTo>
                    <a:pt x="0" y="199699"/>
                  </a:lnTo>
                  <a:cubicBezTo>
                    <a:pt x="0" y="146736"/>
                    <a:pt x="21040" y="95941"/>
                    <a:pt x="58491" y="58491"/>
                  </a:cubicBezTo>
                  <a:cubicBezTo>
                    <a:pt x="95941" y="21040"/>
                    <a:pt x="146736" y="0"/>
                    <a:pt x="199699" y="0"/>
                  </a:cubicBezTo>
                  <a:close/>
                </a:path>
              </a:pathLst>
            </a:custGeom>
            <a:solidFill>
              <a:srgbClr val="84E0E2">
                <a:alpha val="29804"/>
              </a:srgbClr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2293629" y="8795616"/>
            <a:ext cx="647901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Garet"/>
              </a:rPr>
              <a:t>https://www.linkedin.com/in/ducpm412/</a:t>
            </a:r>
          </a:p>
        </p:txBody>
      </p:sp>
      <p:sp>
        <p:nvSpPr>
          <p:cNvPr id="23" name="Freeform 23"/>
          <p:cNvSpPr/>
          <p:nvPr/>
        </p:nvSpPr>
        <p:spPr>
          <a:xfrm>
            <a:off x="1624423" y="8133422"/>
            <a:ext cx="488488" cy="488488"/>
          </a:xfrm>
          <a:custGeom>
            <a:avLst/>
            <a:gdLst/>
            <a:ahLst/>
            <a:cxnLst/>
            <a:rect l="l" t="t" r="r" b="b"/>
            <a:pathLst>
              <a:path w="488488" h="488488">
                <a:moveTo>
                  <a:pt x="0" y="0"/>
                </a:moveTo>
                <a:lnTo>
                  <a:pt x="488488" y="0"/>
                </a:lnTo>
                <a:lnTo>
                  <a:pt x="488488" y="488488"/>
                </a:lnTo>
                <a:lnTo>
                  <a:pt x="0" y="4884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24" name="Freeform 24"/>
          <p:cNvSpPr/>
          <p:nvPr/>
        </p:nvSpPr>
        <p:spPr>
          <a:xfrm>
            <a:off x="1624423" y="8769812"/>
            <a:ext cx="488488" cy="488488"/>
          </a:xfrm>
          <a:custGeom>
            <a:avLst/>
            <a:gdLst/>
            <a:ahLst/>
            <a:cxnLst/>
            <a:rect l="l" t="t" r="r" b="b"/>
            <a:pathLst>
              <a:path w="488488" h="488488">
                <a:moveTo>
                  <a:pt x="0" y="0"/>
                </a:moveTo>
                <a:lnTo>
                  <a:pt x="488488" y="0"/>
                </a:lnTo>
                <a:lnTo>
                  <a:pt x="488488" y="488488"/>
                </a:lnTo>
                <a:lnTo>
                  <a:pt x="0" y="4884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grpSp>
        <p:nvGrpSpPr>
          <p:cNvPr id="25" name="Group 25"/>
          <p:cNvGrpSpPr/>
          <p:nvPr/>
        </p:nvGrpSpPr>
        <p:grpSpPr>
          <a:xfrm>
            <a:off x="8484493" y="9014056"/>
            <a:ext cx="2545888" cy="2545888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4E0E2">
                <a:alpha val="9804"/>
              </a:srgbClr>
            </a:solidFill>
            <a:ln w="571500" cap="sq">
              <a:solidFill>
                <a:srgbClr val="0345E4">
                  <a:alpha val="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1624423" y="880196"/>
            <a:ext cx="319139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Open Sans Bold"/>
              </a:rPr>
              <a:t>Phạm Minh Đức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293629" y="8159226"/>
            <a:ext cx="510254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Garet"/>
              </a:rPr>
              <a:t>minhduc027870@gmail.com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354651" y="2811644"/>
            <a:ext cx="10218046" cy="13911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0887"/>
              </a:lnSpc>
            </a:pPr>
            <a:r>
              <a:rPr lang="en-US" sz="9467">
                <a:solidFill>
                  <a:srgbClr val="000000"/>
                </a:solidFill>
                <a:latin typeface="Garet Bold"/>
              </a:rPr>
              <a:t>CHALLENGE “0”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457766" y="7109187"/>
            <a:ext cx="11830234" cy="3177813"/>
            <a:chOff x="0" y="0"/>
            <a:chExt cx="9347345" cy="25108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9347345" cy="2510865"/>
            </a:xfrm>
            <a:custGeom>
              <a:avLst/>
              <a:gdLst/>
              <a:ahLst/>
              <a:cxnLst/>
              <a:rect l="l" t="t" r="r" b="b"/>
              <a:pathLst>
                <a:path w="9347345" h="2510865">
                  <a:moveTo>
                    <a:pt x="0" y="0"/>
                  </a:moveTo>
                  <a:lnTo>
                    <a:pt x="9347345" y="0"/>
                  </a:lnTo>
                  <a:lnTo>
                    <a:pt x="9347345" y="2510865"/>
                  </a:lnTo>
                  <a:lnTo>
                    <a:pt x="0" y="2510865"/>
                  </a:lnTo>
                  <a:close/>
                </a:path>
              </a:pathLst>
            </a:custGeom>
            <a:solidFill>
              <a:srgbClr val="F6F6F6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9347345" cy="2548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0"/>
            <a:ext cx="5429066" cy="10287000"/>
            <a:chOff x="0" y="0"/>
            <a:chExt cx="7238755" cy="137160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2"/>
            <a:srcRect l="34390" r="40145"/>
            <a:stretch>
              <a:fillRect/>
            </a:stretch>
          </p:blipFill>
          <p:spPr>
            <a:xfrm>
              <a:off x="0" y="0"/>
              <a:ext cx="7238755" cy="13716000"/>
            </a:xfrm>
            <a:prstGeom prst="rect">
              <a:avLst/>
            </a:prstGeom>
          </p:spPr>
        </p:pic>
      </p:grpSp>
      <p:grpSp>
        <p:nvGrpSpPr>
          <p:cNvPr id="7" name="Group 7"/>
          <p:cNvGrpSpPr/>
          <p:nvPr/>
        </p:nvGrpSpPr>
        <p:grpSpPr>
          <a:xfrm>
            <a:off x="17259300" y="0"/>
            <a:ext cx="1694792" cy="10287000"/>
            <a:chOff x="0" y="0"/>
            <a:chExt cx="446365" cy="2709333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46365" cy="2709333"/>
            </a:xfrm>
            <a:custGeom>
              <a:avLst/>
              <a:gdLst/>
              <a:ahLst/>
              <a:cxnLst/>
              <a:rect l="l" t="t" r="r" b="b"/>
              <a:pathLst>
                <a:path w="446365" h="2709333">
                  <a:moveTo>
                    <a:pt x="223183" y="0"/>
                  </a:moveTo>
                  <a:lnTo>
                    <a:pt x="223183" y="0"/>
                  </a:lnTo>
                  <a:cubicBezTo>
                    <a:pt x="282374" y="0"/>
                    <a:pt x="339142" y="23514"/>
                    <a:pt x="380996" y="65369"/>
                  </a:cubicBezTo>
                  <a:cubicBezTo>
                    <a:pt x="422851" y="107224"/>
                    <a:pt x="446365" y="163991"/>
                    <a:pt x="446365" y="223183"/>
                  </a:cubicBezTo>
                  <a:lnTo>
                    <a:pt x="446365" y="2486151"/>
                  </a:lnTo>
                  <a:cubicBezTo>
                    <a:pt x="446365" y="2609411"/>
                    <a:pt x="346443" y="2709333"/>
                    <a:pt x="223183" y="2709333"/>
                  </a:cubicBezTo>
                  <a:lnTo>
                    <a:pt x="223183" y="2709333"/>
                  </a:lnTo>
                  <a:cubicBezTo>
                    <a:pt x="99922" y="2709333"/>
                    <a:pt x="0" y="2609411"/>
                    <a:pt x="0" y="2486151"/>
                  </a:cubicBezTo>
                  <a:lnTo>
                    <a:pt x="0" y="223183"/>
                  </a:lnTo>
                  <a:cubicBezTo>
                    <a:pt x="0" y="99922"/>
                    <a:pt x="99922" y="0"/>
                    <a:pt x="223183" y="0"/>
                  </a:cubicBez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4636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0" y="7109187"/>
            <a:ext cx="1028700" cy="3177813"/>
            <a:chOff x="0" y="0"/>
            <a:chExt cx="812800" cy="251086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2510865"/>
            </a:xfrm>
            <a:custGeom>
              <a:avLst/>
              <a:gdLst/>
              <a:ahLst/>
              <a:cxnLst/>
              <a:rect l="l" t="t" r="r" b="b"/>
              <a:pathLst>
                <a:path w="812800" h="2510865">
                  <a:moveTo>
                    <a:pt x="0" y="0"/>
                  </a:moveTo>
                  <a:lnTo>
                    <a:pt x="812800" y="0"/>
                  </a:lnTo>
                  <a:lnTo>
                    <a:pt x="812800" y="2510865"/>
                  </a:lnTo>
                  <a:lnTo>
                    <a:pt x="0" y="2510865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2548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0" y="0"/>
            <a:ext cx="1028700" cy="102870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7319478" y="1100060"/>
            <a:ext cx="7494647" cy="1155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487"/>
              </a:lnSpc>
            </a:pPr>
            <a:r>
              <a:rPr lang="en-US" sz="6776">
                <a:solidFill>
                  <a:srgbClr val="000000"/>
                </a:solidFill>
                <a:latin typeface="Garet Bold"/>
              </a:rPr>
              <a:t>CONTENT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7383564" y="2912981"/>
            <a:ext cx="969409" cy="969409"/>
            <a:chOff x="0" y="0"/>
            <a:chExt cx="812800" cy="81280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52780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652780"/>
                  </a:lnTo>
                  <a:lnTo>
                    <a:pt x="160020" y="812800"/>
                  </a:lnTo>
                  <a:lnTo>
                    <a:pt x="652780" y="812800"/>
                  </a:lnTo>
                  <a:lnTo>
                    <a:pt x="812800" y="652780"/>
                  </a:lnTo>
                  <a:lnTo>
                    <a:pt x="812800" y="160020"/>
                  </a:lnTo>
                  <a:lnTo>
                    <a:pt x="652780" y="0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63500" y="-3175"/>
              <a:ext cx="685800" cy="752475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FFFFFF"/>
                  </a:solidFill>
                  <a:latin typeface="Garet Bold"/>
                </a:rPr>
                <a:t>01</a:t>
              </a: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383564" y="4196715"/>
            <a:ext cx="969409" cy="969409"/>
            <a:chOff x="0" y="0"/>
            <a:chExt cx="812800" cy="812800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52780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652780"/>
                  </a:lnTo>
                  <a:lnTo>
                    <a:pt x="160020" y="812800"/>
                  </a:lnTo>
                  <a:lnTo>
                    <a:pt x="652780" y="812800"/>
                  </a:lnTo>
                  <a:lnTo>
                    <a:pt x="812800" y="652780"/>
                  </a:lnTo>
                  <a:lnTo>
                    <a:pt x="812800" y="160020"/>
                  </a:lnTo>
                  <a:lnTo>
                    <a:pt x="652780" y="0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63500" y="-3175"/>
              <a:ext cx="685800" cy="752475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FFFFFF"/>
                  </a:solidFill>
                  <a:latin typeface="Garet Bold"/>
                </a:rPr>
                <a:t>02</a:t>
              </a: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7383564" y="5481442"/>
            <a:ext cx="969409" cy="969409"/>
            <a:chOff x="0" y="0"/>
            <a:chExt cx="812800" cy="812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52780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652780"/>
                  </a:lnTo>
                  <a:lnTo>
                    <a:pt x="160020" y="812800"/>
                  </a:lnTo>
                  <a:lnTo>
                    <a:pt x="652780" y="812800"/>
                  </a:lnTo>
                  <a:lnTo>
                    <a:pt x="812800" y="652780"/>
                  </a:lnTo>
                  <a:lnTo>
                    <a:pt x="812800" y="160020"/>
                  </a:lnTo>
                  <a:lnTo>
                    <a:pt x="652780" y="0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5" name="TextBox 25"/>
            <p:cNvSpPr txBox="1"/>
            <p:nvPr/>
          </p:nvSpPr>
          <p:spPr>
            <a:xfrm>
              <a:off x="63500" y="-3175"/>
              <a:ext cx="685800" cy="752475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FFFFFF"/>
                  </a:solidFill>
                  <a:latin typeface="Garet Bold"/>
                </a:rPr>
                <a:t>03</a:t>
              </a: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7383564" y="6841376"/>
            <a:ext cx="969409" cy="969409"/>
            <a:chOff x="0" y="0"/>
            <a:chExt cx="812800" cy="812800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652780" y="0"/>
                  </a:moveTo>
                  <a:lnTo>
                    <a:pt x="160020" y="0"/>
                  </a:lnTo>
                  <a:lnTo>
                    <a:pt x="0" y="160020"/>
                  </a:lnTo>
                  <a:lnTo>
                    <a:pt x="0" y="652780"/>
                  </a:lnTo>
                  <a:lnTo>
                    <a:pt x="160020" y="812800"/>
                  </a:lnTo>
                  <a:lnTo>
                    <a:pt x="652780" y="812800"/>
                  </a:lnTo>
                  <a:lnTo>
                    <a:pt x="812800" y="652780"/>
                  </a:lnTo>
                  <a:lnTo>
                    <a:pt x="812800" y="160020"/>
                  </a:lnTo>
                  <a:lnTo>
                    <a:pt x="652780" y="0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8" name="TextBox 28"/>
            <p:cNvSpPr txBox="1"/>
            <p:nvPr/>
          </p:nvSpPr>
          <p:spPr>
            <a:xfrm>
              <a:off x="63500" y="-3175"/>
              <a:ext cx="685800" cy="752475"/>
            </a:xfrm>
            <a:prstGeom prst="rect">
              <a:avLst/>
            </a:prstGeom>
          </p:spPr>
          <p:txBody>
            <a:bodyPr lIns="44470" tIns="44470" rIns="44470" bIns="44470" rtlCol="0" anchor="ctr"/>
            <a:lstStyle/>
            <a:p>
              <a:pPr algn="ctr">
                <a:lnSpc>
                  <a:spcPts val="4759"/>
                </a:lnSpc>
              </a:pPr>
              <a:r>
                <a:rPr lang="en-US" sz="3399">
                  <a:solidFill>
                    <a:srgbClr val="FFFFFF"/>
                  </a:solidFill>
                  <a:latin typeface="Garet Bold"/>
                </a:rPr>
                <a:t>04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15011231" y="1028700"/>
            <a:ext cx="1652841" cy="1652841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238884" y="0"/>
                  </a:moveTo>
                  <a:lnTo>
                    <a:pt x="573916" y="0"/>
                  </a:lnTo>
                  <a:cubicBezTo>
                    <a:pt x="705848" y="0"/>
                    <a:pt x="812800" y="106952"/>
                    <a:pt x="812800" y="238884"/>
                  </a:cubicBezTo>
                  <a:lnTo>
                    <a:pt x="812800" y="573916"/>
                  </a:lnTo>
                  <a:cubicBezTo>
                    <a:pt x="812800" y="705848"/>
                    <a:pt x="705848" y="812800"/>
                    <a:pt x="573916" y="812800"/>
                  </a:cubicBezTo>
                  <a:lnTo>
                    <a:pt x="238884" y="812800"/>
                  </a:lnTo>
                  <a:cubicBezTo>
                    <a:pt x="106952" y="812800"/>
                    <a:pt x="0" y="705848"/>
                    <a:pt x="0" y="573916"/>
                  </a:cubicBezTo>
                  <a:lnTo>
                    <a:pt x="0" y="238884"/>
                  </a:lnTo>
                  <a:cubicBezTo>
                    <a:pt x="0" y="106952"/>
                    <a:pt x="106952" y="0"/>
                    <a:pt x="238884" y="0"/>
                  </a:cubicBezTo>
                  <a:close/>
                </a:path>
              </a:pathLst>
            </a:custGeom>
            <a:solidFill>
              <a:srgbClr val="519493">
                <a:alpha val="29804"/>
              </a:srgbClr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31" name="TextBox 3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4814124" y="816351"/>
            <a:ext cx="771724" cy="771724"/>
            <a:chOff x="0" y="0"/>
            <a:chExt cx="812800" cy="812800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84E0E2">
                <a:alpha val="40000"/>
              </a:srgbClr>
            </a:solidFill>
            <a:ln w="47625" cap="sq">
              <a:solidFill>
                <a:srgbClr val="15AFA9">
                  <a:alpha val="40000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34" name="TextBox 3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>
            <a:off x="12919457" y="8414693"/>
            <a:ext cx="3744615" cy="3744615"/>
            <a:chOff x="0" y="0"/>
            <a:chExt cx="812800" cy="812800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15AFA9">
                  <a:alpha val="19608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37" name="TextBox 3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8572274" y="2943809"/>
            <a:ext cx="7351823" cy="860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Garet"/>
              </a:rPr>
              <a:t>What’s Top Down Approach &amp; How to appy it on assigment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8572274" y="4446469"/>
            <a:ext cx="7351823" cy="422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Garet"/>
              </a:rPr>
              <a:t>Learning how to learn &amp; learn fast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8572274" y="5731271"/>
            <a:ext cx="7351823" cy="422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Garet"/>
              </a:rPr>
              <a:t>Autonomy at work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8572274" y="6872204"/>
            <a:ext cx="7351823" cy="860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>
                <a:solidFill>
                  <a:srgbClr val="000000"/>
                </a:solidFill>
                <a:latin typeface="Garet"/>
              </a:rPr>
              <a:t>What is smart question? How to apply it on daily basis/work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83667"/>
            <a:ext cx="18288000" cy="2554909"/>
            <a:chOff x="0" y="0"/>
            <a:chExt cx="4816593" cy="672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72898"/>
            </a:xfrm>
            <a:custGeom>
              <a:avLst/>
              <a:gdLst/>
              <a:ahLst/>
              <a:cxnLst/>
              <a:rect l="l" t="t" r="r" b="b"/>
              <a:pathLst>
                <a:path w="4816592" h="672898">
                  <a:moveTo>
                    <a:pt x="0" y="0"/>
                  </a:moveTo>
                  <a:lnTo>
                    <a:pt x="4816592" y="0"/>
                  </a:lnTo>
                  <a:lnTo>
                    <a:pt x="4816592" y="672898"/>
                  </a:lnTo>
                  <a:lnTo>
                    <a:pt x="0" y="672898"/>
                  </a:lnTo>
                  <a:close/>
                </a:path>
              </a:pathLst>
            </a:custGeom>
            <a:solidFill>
              <a:srgbClr val="165E5C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710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72958" y="1308133"/>
            <a:ext cx="13086723" cy="0"/>
          </a:xfrm>
          <a:prstGeom prst="line">
            <a:avLst/>
          </a:prstGeom>
          <a:ln w="952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5740861" y="6749958"/>
            <a:ext cx="4596322" cy="459632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0" cap="sq">
              <a:solidFill>
                <a:srgbClr val="F6F6F6"/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-418986" y="1417707"/>
            <a:ext cx="19125972" cy="9928573"/>
          </a:xfrm>
          <a:custGeom>
            <a:avLst/>
            <a:gdLst/>
            <a:ahLst/>
            <a:cxnLst/>
            <a:rect l="l" t="t" r="r" b="b"/>
            <a:pathLst>
              <a:path w="19125972" h="9928573">
                <a:moveTo>
                  <a:pt x="0" y="0"/>
                </a:moveTo>
                <a:lnTo>
                  <a:pt x="19125972" y="0"/>
                </a:lnTo>
                <a:lnTo>
                  <a:pt x="19125972" y="9928573"/>
                </a:lnTo>
                <a:lnTo>
                  <a:pt x="0" y="99285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215327" y="294568"/>
            <a:ext cx="15525533" cy="811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799" spc="95">
                <a:solidFill>
                  <a:srgbClr val="FFFFFF"/>
                </a:solidFill>
                <a:latin typeface="Garet Bold"/>
              </a:rPr>
              <a:t>TOP DOWN APPROACH &amp; HOW TO APPLY IT?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83667"/>
            <a:ext cx="18288000" cy="2554909"/>
            <a:chOff x="0" y="0"/>
            <a:chExt cx="4816593" cy="672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72898"/>
            </a:xfrm>
            <a:custGeom>
              <a:avLst/>
              <a:gdLst/>
              <a:ahLst/>
              <a:cxnLst/>
              <a:rect l="l" t="t" r="r" b="b"/>
              <a:pathLst>
                <a:path w="4816592" h="672898">
                  <a:moveTo>
                    <a:pt x="0" y="0"/>
                  </a:moveTo>
                  <a:lnTo>
                    <a:pt x="4816592" y="0"/>
                  </a:lnTo>
                  <a:lnTo>
                    <a:pt x="4816592" y="672898"/>
                  </a:lnTo>
                  <a:lnTo>
                    <a:pt x="0" y="672898"/>
                  </a:lnTo>
                  <a:close/>
                </a:path>
              </a:pathLst>
            </a:custGeom>
            <a:solidFill>
              <a:srgbClr val="165E5C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710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72958" y="1308133"/>
            <a:ext cx="16747590" cy="0"/>
          </a:xfrm>
          <a:prstGeom prst="line">
            <a:avLst/>
          </a:prstGeom>
          <a:ln w="952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sp>
        <p:nvSpPr>
          <p:cNvPr id="6" name="Freeform 6"/>
          <p:cNvSpPr/>
          <p:nvPr/>
        </p:nvSpPr>
        <p:spPr>
          <a:xfrm>
            <a:off x="272958" y="2485280"/>
            <a:ext cx="17804214" cy="6773020"/>
          </a:xfrm>
          <a:custGeom>
            <a:avLst/>
            <a:gdLst/>
            <a:ahLst/>
            <a:cxnLst/>
            <a:rect l="l" t="t" r="r" b="b"/>
            <a:pathLst>
              <a:path w="17804214" h="6773020">
                <a:moveTo>
                  <a:pt x="0" y="0"/>
                </a:moveTo>
                <a:lnTo>
                  <a:pt x="17804214" y="0"/>
                </a:lnTo>
                <a:lnTo>
                  <a:pt x="17804214" y="6773020"/>
                </a:lnTo>
                <a:lnTo>
                  <a:pt x="0" y="67730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7" name="TextBox 7"/>
          <p:cNvSpPr txBox="1"/>
          <p:nvPr/>
        </p:nvSpPr>
        <p:spPr>
          <a:xfrm>
            <a:off x="215327" y="294568"/>
            <a:ext cx="17350499" cy="811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799" spc="95">
                <a:solidFill>
                  <a:srgbClr val="FFFFFF"/>
                </a:solidFill>
                <a:latin typeface="Garet Bold"/>
              </a:rPr>
              <a:t>EXAMPLE: REQUIREMENT IN ELICITATION &amp; ANALYSIS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83667"/>
            <a:ext cx="18288000" cy="2554909"/>
            <a:chOff x="0" y="0"/>
            <a:chExt cx="4816593" cy="672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72898"/>
            </a:xfrm>
            <a:custGeom>
              <a:avLst/>
              <a:gdLst/>
              <a:ahLst/>
              <a:cxnLst/>
              <a:rect l="l" t="t" r="r" b="b"/>
              <a:pathLst>
                <a:path w="4816592" h="672898">
                  <a:moveTo>
                    <a:pt x="0" y="0"/>
                  </a:moveTo>
                  <a:lnTo>
                    <a:pt x="4816592" y="0"/>
                  </a:lnTo>
                  <a:lnTo>
                    <a:pt x="4816592" y="672898"/>
                  </a:lnTo>
                  <a:lnTo>
                    <a:pt x="0" y="672898"/>
                  </a:lnTo>
                  <a:close/>
                </a:path>
              </a:pathLst>
            </a:custGeom>
            <a:solidFill>
              <a:srgbClr val="165E5C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710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72958" y="1308133"/>
            <a:ext cx="12318691" cy="0"/>
          </a:xfrm>
          <a:prstGeom prst="line">
            <a:avLst/>
          </a:prstGeom>
          <a:ln w="952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5740861" y="6749958"/>
            <a:ext cx="4596322" cy="459632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0" cap="sq">
              <a:solidFill>
                <a:srgbClr val="F6F6F6"/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-380182" y="2348315"/>
            <a:ext cx="19048364" cy="8245995"/>
          </a:xfrm>
          <a:custGeom>
            <a:avLst/>
            <a:gdLst/>
            <a:ahLst/>
            <a:cxnLst/>
            <a:rect l="l" t="t" r="r" b="b"/>
            <a:pathLst>
              <a:path w="19048364" h="8245995">
                <a:moveTo>
                  <a:pt x="0" y="0"/>
                </a:moveTo>
                <a:lnTo>
                  <a:pt x="19048364" y="0"/>
                </a:lnTo>
                <a:lnTo>
                  <a:pt x="19048364" y="8245996"/>
                </a:lnTo>
                <a:lnTo>
                  <a:pt x="0" y="82459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98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215327" y="294568"/>
            <a:ext cx="15525533" cy="811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799" spc="95">
                <a:solidFill>
                  <a:srgbClr val="FFFFFF"/>
                </a:solidFill>
                <a:latin typeface="Garet Bold"/>
              </a:rPr>
              <a:t>LEARNING HOW TO LEARN &amp; LEARN FAST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5327" y="1785542"/>
            <a:ext cx="10986640" cy="15644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09"/>
              </a:lnSpc>
              <a:spcBef>
                <a:spcPct val="0"/>
              </a:spcBef>
            </a:pPr>
            <a:r>
              <a:rPr lang="en-US" sz="1792" u="sng">
                <a:solidFill>
                  <a:srgbClr val="000000"/>
                </a:solidFill>
                <a:latin typeface="Inter Bold Italics"/>
              </a:rPr>
              <a:t>“learn”</a:t>
            </a:r>
          </a:p>
          <a:p>
            <a:pPr>
              <a:lnSpc>
                <a:spcPts val="2509"/>
              </a:lnSpc>
              <a:spcBef>
                <a:spcPct val="0"/>
              </a:spcBef>
            </a:pPr>
            <a:r>
              <a:rPr lang="en-US" sz="1792">
                <a:solidFill>
                  <a:srgbClr val="000000"/>
                </a:solidFill>
                <a:latin typeface="Inter"/>
              </a:rPr>
              <a:t>verb</a:t>
            </a:r>
          </a:p>
          <a:p>
            <a:pPr>
              <a:lnSpc>
                <a:spcPts val="2509"/>
              </a:lnSpc>
              <a:spcBef>
                <a:spcPct val="0"/>
              </a:spcBef>
            </a:pPr>
            <a:r>
              <a:rPr lang="en-US" sz="1792">
                <a:solidFill>
                  <a:srgbClr val="000000"/>
                </a:solidFill>
                <a:latin typeface="Inter"/>
              </a:rPr>
              <a:t>UK  /lɜːn/ US  /lɝːn/</a:t>
            </a:r>
          </a:p>
          <a:p>
            <a:pPr>
              <a:lnSpc>
                <a:spcPts val="2509"/>
              </a:lnSpc>
              <a:spcBef>
                <a:spcPct val="0"/>
              </a:spcBef>
            </a:pPr>
            <a:r>
              <a:rPr lang="en-US" sz="1792">
                <a:solidFill>
                  <a:srgbClr val="000000"/>
                </a:solidFill>
                <a:latin typeface="Inter"/>
              </a:rPr>
              <a:t>          Learning is the process of gaining or acquiring knowledge of or skill in (something) by study, experience, or being taught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83667"/>
            <a:ext cx="18288000" cy="2554909"/>
            <a:chOff x="0" y="0"/>
            <a:chExt cx="4816593" cy="672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72898"/>
            </a:xfrm>
            <a:custGeom>
              <a:avLst/>
              <a:gdLst/>
              <a:ahLst/>
              <a:cxnLst/>
              <a:rect l="l" t="t" r="r" b="b"/>
              <a:pathLst>
                <a:path w="4816592" h="672898">
                  <a:moveTo>
                    <a:pt x="0" y="0"/>
                  </a:moveTo>
                  <a:lnTo>
                    <a:pt x="4816592" y="0"/>
                  </a:lnTo>
                  <a:lnTo>
                    <a:pt x="4816592" y="672898"/>
                  </a:lnTo>
                  <a:lnTo>
                    <a:pt x="0" y="672898"/>
                  </a:lnTo>
                  <a:close/>
                </a:path>
              </a:pathLst>
            </a:custGeom>
            <a:solidFill>
              <a:srgbClr val="165E5C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710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72958" y="1308133"/>
            <a:ext cx="12318691" cy="0"/>
          </a:xfrm>
          <a:prstGeom prst="line">
            <a:avLst/>
          </a:prstGeom>
          <a:ln w="952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5740861" y="6749958"/>
            <a:ext cx="4596322" cy="459632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0" cap="sq">
              <a:solidFill>
                <a:srgbClr val="F6F6F6"/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5058339" y="4203742"/>
            <a:ext cx="13440972" cy="6414756"/>
          </a:xfrm>
          <a:custGeom>
            <a:avLst/>
            <a:gdLst/>
            <a:ahLst/>
            <a:cxnLst/>
            <a:rect l="l" t="t" r="r" b="b"/>
            <a:pathLst>
              <a:path w="13440972" h="6414756">
                <a:moveTo>
                  <a:pt x="0" y="0"/>
                </a:moveTo>
                <a:lnTo>
                  <a:pt x="13440973" y="0"/>
                </a:lnTo>
                <a:lnTo>
                  <a:pt x="13440973" y="6414756"/>
                </a:lnTo>
                <a:lnTo>
                  <a:pt x="0" y="64147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36" r="-3536"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215327" y="294568"/>
            <a:ext cx="15525533" cy="811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799" spc="95">
                <a:solidFill>
                  <a:srgbClr val="FFFFFF"/>
                </a:solidFill>
                <a:latin typeface="Garet Bold"/>
              </a:rPr>
              <a:t>AUTOMOMY AT WORK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5327" y="1766492"/>
            <a:ext cx="17258600" cy="431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88"/>
              </a:lnSpc>
              <a:spcBef>
                <a:spcPct val="0"/>
              </a:spcBef>
            </a:pPr>
            <a:r>
              <a:rPr lang="en-US" sz="2492" u="sng">
                <a:solidFill>
                  <a:srgbClr val="000000"/>
                </a:solidFill>
                <a:latin typeface="Inter Bold Italics"/>
              </a:rPr>
              <a:t>Defintion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15327" y="2276331"/>
            <a:ext cx="17777490" cy="7372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Inter"/>
              </a:rPr>
              <a:t>As per Harvard Business Review, “Autonomy is a feeling of being in control and having a choice. When we have choices, we experience natural rewards of feeling positive.”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0856" y="4478025"/>
            <a:ext cx="5733470" cy="23333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84015" lvl="1" indent="-242007" algn="just">
              <a:lnSpc>
                <a:spcPts val="3138"/>
              </a:lnSpc>
              <a:buFont typeface="Arial"/>
              <a:buChar char="•"/>
            </a:pPr>
            <a:r>
              <a:rPr lang="en-US" sz="2241">
                <a:solidFill>
                  <a:srgbClr val="000000"/>
                </a:solidFill>
                <a:latin typeface="Inter Bold"/>
              </a:rPr>
              <a:t>Increased Motivation</a:t>
            </a:r>
          </a:p>
          <a:p>
            <a:pPr marL="484015" lvl="1" indent="-242007" algn="just">
              <a:lnSpc>
                <a:spcPts val="3138"/>
              </a:lnSpc>
              <a:buFont typeface="Arial"/>
              <a:buChar char="•"/>
            </a:pPr>
            <a:r>
              <a:rPr lang="en-US" sz="2241">
                <a:solidFill>
                  <a:srgbClr val="000000"/>
                </a:solidFill>
                <a:latin typeface="Inter Bold"/>
              </a:rPr>
              <a:t>Higher Job Satisfaction</a:t>
            </a:r>
          </a:p>
          <a:p>
            <a:pPr marL="484015" lvl="1" indent="-242007" algn="just">
              <a:lnSpc>
                <a:spcPts val="3138"/>
              </a:lnSpc>
              <a:buFont typeface="Arial"/>
              <a:buChar char="•"/>
            </a:pPr>
            <a:r>
              <a:rPr lang="en-US" sz="2241">
                <a:solidFill>
                  <a:srgbClr val="000000"/>
                </a:solidFill>
                <a:latin typeface="Inter Bold"/>
              </a:rPr>
              <a:t>Enhanced Creativity and Innovation</a:t>
            </a:r>
          </a:p>
          <a:p>
            <a:pPr marL="484015" lvl="1" indent="-242007" algn="just">
              <a:lnSpc>
                <a:spcPts val="3138"/>
              </a:lnSpc>
              <a:buFont typeface="Arial"/>
              <a:buChar char="•"/>
            </a:pPr>
            <a:r>
              <a:rPr lang="en-US" sz="2241">
                <a:solidFill>
                  <a:srgbClr val="000000"/>
                </a:solidFill>
                <a:latin typeface="Inter Bold"/>
              </a:rPr>
              <a:t>Improved Performance</a:t>
            </a:r>
          </a:p>
          <a:p>
            <a:pPr marL="484015" lvl="1" indent="-242007" algn="just">
              <a:lnSpc>
                <a:spcPts val="3138"/>
              </a:lnSpc>
              <a:buFont typeface="Arial"/>
              <a:buChar char="•"/>
            </a:pPr>
            <a:r>
              <a:rPr lang="en-US" sz="2241">
                <a:solidFill>
                  <a:srgbClr val="000000"/>
                </a:solidFill>
                <a:latin typeface="Inter Bold"/>
              </a:rPr>
              <a:t>Better Work-Life Balance</a:t>
            </a:r>
          </a:p>
          <a:p>
            <a:pPr marL="484015" lvl="1" indent="-242007" algn="just">
              <a:lnSpc>
                <a:spcPts val="3138"/>
              </a:lnSpc>
              <a:buFont typeface="Arial"/>
              <a:buChar char="•"/>
            </a:pPr>
            <a:r>
              <a:rPr lang="en-US" sz="2241">
                <a:solidFill>
                  <a:srgbClr val="000000"/>
                </a:solidFill>
                <a:latin typeface="Inter Bold"/>
              </a:rPr>
              <a:t>Greater Employee Retention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5327" y="3977084"/>
            <a:ext cx="1247254" cy="405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sz="2399" u="sng">
                <a:solidFill>
                  <a:srgbClr val="000000"/>
                </a:solidFill>
                <a:latin typeface="Inter Bold Italics"/>
              </a:rPr>
              <a:t>Benefits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5327" y="3117142"/>
            <a:ext cx="17258600" cy="7441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69"/>
              </a:lnSpc>
              <a:spcBef>
                <a:spcPct val="0"/>
              </a:spcBef>
            </a:pPr>
            <a:r>
              <a:rPr lang="en-US" sz="2192">
                <a:solidFill>
                  <a:srgbClr val="000000"/>
                </a:solidFill>
                <a:latin typeface="Inter"/>
              </a:rPr>
              <a:t>Autonomy at work means having the freedom and independence to make decisions, set goals, and manage tasks without constant supervision from superiors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83667"/>
            <a:ext cx="18288000" cy="2554909"/>
            <a:chOff x="0" y="0"/>
            <a:chExt cx="4816593" cy="67289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672898"/>
            </a:xfrm>
            <a:custGeom>
              <a:avLst/>
              <a:gdLst/>
              <a:ahLst/>
              <a:cxnLst/>
              <a:rect l="l" t="t" r="r" b="b"/>
              <a:pathLst>
                <a:path w="4816592" h="672898">
                  <a:moveTo>
                    <a:pt x="0" y="0"/>
                  </a:moveTo>
                  <a:lnTo>
                    <a:pt x="4816592" y="0"/>
                  </a:lnTo>
                  <a:lnTo>
                    <a:pt x="4816592" y="672898"/>
                  </a:lnTo>
                  <a:lnTo>
                    <a:pt x="0" y="672898"/>
                  </a:lnTo>
                  <a:close/>
                </a:path>
              </a:pathLst>
            </a:custGeom>
            <a:solidFill>
              <a:srgbClr val="165E5C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71099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72958" y="1308133"/>
            <a:ext cx="14681867" cy="0"/>
          </a:xfrm>
          <a:prstGeom prst="line">
            <a:avLst/>
          </a:prstGeom>
          <a:ln w="952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5740861" y="6749958"/>
            <a:ext cx="4596322" cy="459632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0" cap="sq">
              <a:solidFill>
                <a:srgbClr val="F6F6F6"/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623828" y="1308133"/>
            <a:ext cx="17365701" cy="10331862"/>
          </a:xfrm>
          <a:custGeom>
            <a:avLst/>
            <a:gdLst/>
            <a:ahLst/>
            <a:cxnLst/>
            <a:rect l="l" t="t" r="r" b="b"/>
            <a:pathLst>
              <a:path w="17365701" h="10331862">
                <a:moveTo>
                  <a:pt x="0" y="0"/>
                </a:moveTo>
                <a:lnTo>
                  <a:pt x="17365700" y="0"/>
                </a:lnTo>
                <a:lnTo>
                  <a:pt x="17365700" y="10331862"/>
                </a:lnTo>
                <a:lnTo>
                  <a:pt x="0" y="10331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10" name="TextBox 10"/>
          <p:cNvSpPr txBox="1"/>
          <p:nvPr/>
        </p:nvSpPr>
        <p:spPr>
          <a:xfrm>
            <a:off x="215327" y="294568"/>
            <a:ext cx="15525533" cy="811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799" spc="95">
                <a:solidFill>
                  <a:srgbClr val="FFFFFF"/>
                </a:solidFill>
                <a:latin typeface="Garet Bold"/>
              </a:rPr>
              <a:t>WHAT IS SMART QUESTION &amp; HOW TO APPLY IT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883667"/>
            <a:ext cx="18288000" cy="2209127"/>
            <a:chOff x="0" y="0"/>
            <a:chExt cx="4816593" cy="58182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581828"/>
            </a:xfrm>
            <a:custGeom>
              <a:avLst/>
              <a:gdLst/>
              <a:ahLst/>
              <a:cxnLst/>
              <a:rect l="l" t="t" r="r" b="b"/>
              <a:pathLst>
                <a:path w="4816592" h="581828">
                  <a:moveTo>
                    <a:pt x="0" y="0"/>
                  </a:moveTo>
                  <a:lnTo>
                    <a:pt x="4816592" y="0"/>
                  </a:lnTo>
                  <a:lnTo>
                    <a:pt x="4816592" y="581828"/>
                  </a:lnTo>
                  <a:lnTo>
                    <a:pt x="0" y="581828"/>
                  </a:lnTo>
                  <a:close/>
                </a:path>
              </a:pathLst>
            </a:custGeom>
            <a:solidFill>
              <a:srgbClr val="165E5C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6199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24852" y="1076325"/>
            <a:ext cx="2974529" cy="0"/>
          </a:xfrm>
          <a:prstGeom prst="line">
            <a:avLst/>
          </a:prstGeom>
          <a:ln w="952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vi-VN"/>
          </a:p>
        </p:txBody>
      </p:sp>
      <p:grpSp>
        <p:nvGrpSpPr>
          <p:cNvPr id="6" name="Group 6"/>
          <p:cNvGrpSpPr/>
          <p:nvPr/>
        </p:nvGrpSpPr>
        <p:grpSpPr>
          <a:xfrm>
            <a:off x="15740861" y="6749958"/>
            <a:ext cx="4596322" cy="4596322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762000" cap="sq">
              <a:solidFill>
                <a:srgbClr val="F6F6F6"/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224852" y="121994"/>
            <a:ext cx="15525533" cy="82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719"/>
              </a:lnSpc>
            </a:pPr>
            <a:r>
              <a:rPr lang="en-US" sz="4799" spc="95" dirty="0">
                <a:solidFill>
                  <a:schemeClr val="bg1"/>
                </a:solidFill>
                <a:latin typeface="Garet Bold"/>
              </a:rPr>
              <a:t>REFERENCES</a:t>
            </a:r>
          </a:p>
        </p:txBody>
      </p:sp>
      <p:sp>
        <p:nvSpPr>
          <p:cNvPr id="10" name="TextBox 10"/>
          <p:cNvSpPr txBox="1">
            <a:spLocks/>
          </p:cNvSpPr>
          <p:nvPr/>
        </p:nvSpPr>
        <p:spPr>
          <a:xfrm>
            <a:off x="366839" y="2572247"/>
            <a:ext cx="13175786" cy="538802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 dirty="0">
                <a:latin typeface="Arimo"/>
              </a:rPr>
              <a:t>2. </a:t>
            </a:r>
            <a:r>
              <a:rPr lang="en-US" sz="3300" u="sng" dirty="0">
                <a:latin typeface="Arimo"/>
                <a:hlinkClick r:id="rId2" tooltip="https://asana.com/resources/top-down-approach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Top-down approach vs. bottom-up approach: What’s the difference?</a:t>
            </a:r>
          </a:p>
        </p:txBody>
      </p:sp>
      <p:sp>
        <p:nvSpPr>
          <p:cNvPr id="11" name="TextBox 11"/>
          <p:cNvSpPr txBox="1">
            <a:spLocks/>
          </p:cNvSpPr>
          <p:nvPr/>
        </p:nvSpPr>
        <p:spPr>
          <a:xfrm>
            <a:off x="366839" y="1859878"/>
            <a:ext cx="9739846" cy="538802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 dirty="0">
                <a:latin typeface="Arimo"/>
              </a:rPr>
              <a:t>1. </a:t>
            </a:r>
            <a:r>
              <a:rPr lang="en-US" sz="3300" u="sng" dirty="0">
                <a:latin typeface="Arimo"/>
                <a:hlinkClick r:id="rId3" tooltip="https://monday.com/blog/project-management/bottom-up-vs-top-down-project-management/#:~:text=The%20top%2Ddown%20approach%20to,team%20members%20within%20that%20team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Bottom-up vs. top-down project management 101</a:t>
            </a:r>
          </a:p>
        </p:txBody>
      </p:sp>
      <p:sp>
        <p:nvSpPr>
          <p:cNvPr id="12" name="TextBox 12"/>
          <p:cNvSpPr txBox="1">
            <a:spLocks/>
          </p:cNvSpPr>
          <p:nvPr/>
        </p:nvSpPr>
        <p:spPr>
          <a:xfrm>
            <a:off x="396453" y="3284616"/>
            <a:ext cx="12668533" cy="538802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 dirty="0">
                <a:latin typeface="Arimo"/>
              </a:rPr>
              <a:t>3. </a:t>
            </a:r>
            <a:r>
              <a:rPr lang="en-US" sz="3300" u="sng" dirty="0">
                <a:latin typeface="Arimo"/>
                <a:hlinkClick r:id="rId4" tooltip="https://www.youtube.com/watch?v=O96fE1E-rf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Learning how to learn | Barbara Oakley | </a:t>
            </a:r>
            <a:r>
              <a:rPr lang="en-US" sz="3300" u="sng" dirty="0" err="1">
                <a:latin typeface="Arimo"/>
                <a:hlinkClick r:id="rId4" tooltip="https://www.youtube.com/watch?v=O96fE1E-rf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TEDxOaklandUniversity</a:t>
            </a:r>
            <a:endParaRPr lang="en-US" sz="3300" u="sng" dirty="0">
              <a:latin typeface="Arimo"/>
              <a:hlinkClick r:id="rId4" tooltip="https://www.youtube.com/watch?v=O96fE1E-rf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3" name="TextBox 13"/>
          <p:cNvSpPr txBox="1">
            <a:spLocks/>
          </p:cNvSpPr>
          <p:nvPr/>
        </p:nvSpPr>
        <p:spPr>
          <a:xfrm>
            <a:off x="396453" y="3937468"/>
            <a:ext cx="17674319" cy="1128707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4620"/>
              </a:lnSpc>
            </a:pPr>
            <a:r>
              <a:rPr lang="en-US" sz="3300" dirty="0">
                <a:latin typeface="Arimo"/>
              </a:rPr>
              <a:t>4. </a:t>
            </a:r>
            <a:r>
              <a:rPr lang="en-US" sz="3300" u="sng" dirty="0">
                <a:latin typeface="Arimo"/>
                <a:hlinkClick r:id="rId5" tooltip="https://www.youtube.com/watch?v=kKvK2foOTJM&amp;t=31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Brain Hack: 6 secrets to learning faster, backed by neuroscience | Lila </a:t>
            </a:r>
            <a:r>
              <a:rPr lang="en-US" sz="3300" u="sng" dirty="0" err="1">
                <a:latin typeface="Arimo"/>
                <a:hlinkClick r:id="rId5" tooltip="https://www.youtube.com/watch?v=kKvK2foOTJM&amp;t=31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Landowski</a:t>
            </a:r>
            <a:r>
              <a:rPr lang="en-US" sz="3300" u="sng" dirty="0">
                <a:latin typeface="Arimo"/>
                <a:hlinkClick r:id="rId5" tooltip="https://www.youtube.com/watch?v=kKvK2foOTJM&amp;t=31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| </a:t>
            </a:r>
            <a:r>
              <a:rPr lang="en-US" sz="3300" u="sng" dirty="0" err="1">
                <a:latin typeface="Arimo"/>
                <a:hlinkClick r:id="rId5" tooltip="https://www.youtube.com/watch?v=kKvK2foOTJM&amp;t=31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TEDxHobart</a:t>
            </a:r>
            <a:endParaRPr lang="en-US" sz="3300" u="sng" dirty="0">
              <a:latin typeface="Arimo"/>
              <a:hlinkClick r:id="rId5" tooltip="https://www.youtube.com/watch?v=kKvK2foOTJM&amp;t=31s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  <p:sp>
        <p:nvSpPr>
          <p:cNvPr id="14" name="TextBox 14"/>
          <p:cNvSpPr txBox="1">
            <a:spLocks/>
          </p:cNvSpPr>
          <p:nvPr/>
        </p:nvSpPr>
        <p:spPr>
          <a:xfrm>
            <a:off x="396453" y="5180225"/>
            <a:ext cx="17064720" cy="538737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 dirty="0">
                <a:latin typeface="Arimo"/>
              </a:rPr>
              <a:t>5. </a:t>
            </a:r>
            <a:r>
              <a:rPr lang="en-US" sz="3299" u="sng" dirty="0">
                <a:latin typeface="Arimo"/>
                <a:hlinkClick r:id="rId6" tooltip="https://360learning.com/guide/flexible-working-guide/autonomous-work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Autonomous Work–How to Create a Culture of Low Authority and High Accountability</a:t>
            </a:r>
          </a:p>
        </p:txBody>
      </p:sp>
      <p:sp>
        <p:nvSpPr>
          <p:cNvPr id="15" name="TextBox 15"/>
          <p:cNvSpPr txBox="1">
            <a:spLocks/>
          </p:cNvSpPr>
          <p:nvPr/>
        </p:nvSpPr>
        <p:spPr>
          <a:xfrm>
            <a:off x="396453" y="5836128"/>
            <a:ext cx="14914339" cy="538737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 dirty="0">
                <a:latin typeface="Arimo"/>
              </a:rPr>
              <a:t>6. </a:t>
            </a:r>
            <a:r>
              <a:rPr lang="en-US" sz="3299" u="sng" dirty="0">
                <a:latin typeface="Arimo"/>
                <a:hlinkClick r:id="rId7" tooltip="https://www.culturemonkey.io/employee-engagement/employee-autonomy-at-work/#how-to-enable-employee-autonomy-in-hybrid-workplace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Employee autonomy at work: The catalyst to effective employee engagement</a:t>
            </a:r>
          </a:p>
        </p:txBody>
      </p:sp>
      <p:sp>
        <p:nvSpPr>
          <p:cNvPr id="16" name="TextBox 16"/>
          <p:cNvSpPr txBox="1">
            <a:spLocks/>
          </p:cNvSpPr>
          <p:nvPr/>
        </p:nvSpPr>
        <p:spPr>
          <a:xfrm>
            <a:off x="397958" y="6500100"/>
            <a:ext cx="6330259" cy="538737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 dirty="0">
                <a:latin typeface="Arimo"/>
              </a:rPr>
              <a:t>7. </a:t>
            </a:r>
            <a:r>
              <a:rPr lang="en-US" sz="3299" u="sng" dirty="0">
                <a:latin typeface="Arimo"/>
                <a:hlinkClick r:id="rId8" tooltip="https://www.quora.com/What-is-an-intelligent-ques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What is an intelligent question?</a:t>
            </a:r>
          </a:p>
        </p:txBody>
      </p:sp>
      <p:sp>
        <p:nvSpPr>
          <p:cNvPr id="17" name="TextBox 17"/>
          <p:cNvSpPr txBox="1">
            <a:spLocks/>
          </p:cNvSpPr>
          <p:nvPr/>
        </p:nvSpPr>
        <p:spPr>
          <a:xfrm>
            <a:off x="396453" y="7164072"/>
            <a:ext cx="6351098" cy="538737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 dirty="0">
                <a:latin typeface="Arimo"/>
              </a:rPr>
              <a:t>8. </a:t>
            </a:r>
            <a:r>
              <a:rPr lang="en-US" sz="3299" u="sng" dirty="0">
                <a:latin typeface="Arimo"/>
                <a:hlinkClick r:id="rId9" tooltip="https://www.linkedin.com/pulse/do-you-ask-smart-questions-varsha-rani-pillappa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 you ask SMART questions?</a:t>
            </a:r>
          </a:p>
        </p:txBody>
      </p:sp>
      <p:sp>
        <p:nvSpPr>
          <p:cNvPr id="18" name="TextBox 18"/>
          <p:cNvSpPr txBox="1">
            <a:spLocks/>
          </p:cNvSpPr>
          <p:nvPr/>
        </p:nvSpPr>
        <p:spPr>
          <a:xfrm>
            <a:off x="396453" y="7828044"/>
            <a:ext cx="3028280" cy="538737"/>
          </a:xfrm>
          <a:prstGeom prst="rect">
            <a:avLst/>
          </a:prstGeom>
        </p:spPr>
        <p:txBody>
          <a:bodyPr wrap="square" lIns="0" tIns="0" rIns="0" bIns="0" rtlCol="0" anchor="ctr" anchorCtr="0">
            <a:spAutoFit/>
          </a:bodyPr>
          <a:lstStyle/>
          <a:p>
            <a:pPr>
              <a:lnSpc>
                <a:spcPts val="4619"/>
              </a:lnSpc>
            </a:pPr>
            <a:r>
              <a:rPr lang="en-US" sz="3299" dirty="0">
                <a:latin typeface="Arimo"/>
              </a:rPr>
              <a:t>9. </a:t>
            </a:r>
            <a:r>
              <a:rPr lang="en-US" sz="3299" u="sng" dirty="0">
                <a:latin typeface="Arimo"/>
                <a:hlinkClick r:id="rId10" tooltip="https://chat.openai.com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Chat GPT 3.5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842469" y="0"/>
            <a:ext cx="5416831" cy="12022429"/>
            <a:chOff x="0" y="0"/>
            <a:chExt cx="2858770" cy="63449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58770" cy="6344920"/>
            </a:xfrm>
            <a:custGeom>
              <a:avLst/>
              <a:gdLst/>
              <a:ahLst/>
              <a:cxnLst/>
              <a:rect l="l" t="t" r="r" b="b"/>
              <a:pathLst>
                <a:path w="2858770" h="6344920">
                  <a:moveTo>
                    <a:pt x="1827530" y="6344920"/>
                  </a:moveTo>
                  <a:lnTo>
                    <a:pt x="0" y="6344920"/>
                  </a:lnTo>
                  <a:lnTo>
                    <a:pt x="0" y="1031240"/>
                  </a:lnTo>
                  <a:cubicBezTo>
                    <a:pt x="0" y="461010"/>
                    <a:pt x="461010" y="0"/>
                    <a:pt x="1031240" y="0"/>
                  </a:cubicBezTo>
                  <a:lnTo>
                    <a:pt x="2858770" y="0"/>
                  </a:lnTo>
                  <a:lnTo>
                    <a:pt x="2858770" y="5313680"/>
                  </a:lnTo>
                  <a:cubicBezTo>
                    <a:pt x="2858770" y="5883910"/>
                    <a:pt x="2397760" y="6344920"/>
                    <a:pt x="1827530" y="6344920"/>
                  </a:cubicBezTo>
                  <a:close/>
                </a:path>
              </a:pathLst>
            </a:custGeom>
            <a:blipFill>
              <a:blip r:embed="rId2"/>
              <a:stretch>
                <a:fillRect l="-103496" r="-129630"/>
              </a:stretch>
            </a:blipFill>
          </p:spPr>
          <p:txBody>
            <a:bodyPr/>
            <a:lstStyle/>
            <a:p>
              <a:endParaRPr lang="vi-VN"/>
            </a:p>
          </p:txBody>
        </p:sp>
      </p:grpSp>
      <p:grpSp>
        <p:nvGrpSpPr>
          <p:cNvPr id="4" name="Group 4"/>
          <p:cNvGrpSpPr/>
          <p:nvPr/>
        </p:nvGrpSpPr>
        <p:grpSpPr>
          <a:xfrm>
            <a:off x="17259300" y="7109187"/>
            <a:ext cx="1028700" cy="3177813"/>
            <a:chOff x="0" y="0"/>
            <a:chExt cx="812800" cy="251086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2510865"/>
            </a:xfrm>
            <a:custGeom>
              <a:avLst/>
              <a:gdLst/>
              <a:ahLst/>
              <a:cxnLst/>
              <a:rect l="l" t="t" r="r" b="b"/>
              <a:pathLst>
                <a:path w="812800" h="2510865">
                  <a:moveTo>
                    <a:pt x="0" y="0"/>
                  </a:moveTo>
                  <a:lnTo>
                    <a:pt x="812800" y="0"/>
                  </a:lnTo>
                  <a:lnTo>
                    <a:pt x="812800" y="2510865"/>
                  </a:lnTo>
                  <a:lnTo>
                    <a:pt x="0" y="2510865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812800" cy="2548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21572" y="7254334"/>
            <a:ext cx="11842469" cy="3177813"/>
            <a:chOff x="0" y="0"/>
            <a:chExt cx="9357013" cy="251086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9357013" cy="2510865"/>
            </a:xfrm>
            <a:custGeom>
              <a:avLst/>
              <a:gdLst/>
              <a:ahLst/>
              <a:cxnLst/>
              <a:rect l="l" t="t" r="r" b="b"/>
              <a:pathLst>
                <a:path w="9357013" h="2510865">
                  <a:moveTo>
                    <a:pt x="0" y="0"/>
                  </a:moveTo>
                  <a:lnTo>
                    <a:pt x="9357013" y="0"/>
                  </a:lnTo>
                  <a:lnTo>
                    <a:pt x="9357013" y="2510865"/>
                  </a:lnTo>
                  <a:lnTo>
                    <a:pt x="0" y="2510865"/>
                  </a:lnTo>
                  <a:close/>
                </a:path>
              </a:pathLst>
            </a:custGeom>
            <a:solidFill>
              <a:srgbClr val="F6F6F6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9357013" cy="254896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7259300" y="0"/>
            <a:ext cx="1028700" cy="1028700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609914" y="0"/>
            <a:ext cx="1694792" cy="10287000"/>
            <a:chOff x="0" y="0"/>
            <a:chExt cx="446365" cy="270933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446365" cy="2709333"/>
            </a:xfrm>
            <a:custGeom>
              <a:avLst/>
              <a:gdLst/>
              <a:ahLst/>
              <a:cxnLst/>
              <a:rect l="l" t="t" r="r" b="b"/>
              <a:pathLst>
                <a:path w="446365" h="2709333">
                  <a:moveTo>
                    <a:pt x="223183" y="0"/>
                  </a:moveTo>
                  <a:lnTo>
                    <a:pt x="223183" y="0"/>
                  </a:lnTo>
                  <a:cubicBezTo>
                    <a:pt x="282374" y="0"/>
                    <a:pt x="339142" y="23514"/>
                    <a:pt x="380996" y="65369"/>
                  </a:cubicBezTo>
                  <a:cubicBezTo>
                    <a:pt x="422851" y="107224"/>
                    <a:pt x="446365" y="163991"/>
                    <a:pt x="446365" y="223183"/>
                  </a:cubicBezTo>
                  <a:lnTo>
                    <a:pt x="446365" y="2486151"/>
                  </a:lnTo>
                  <a:cubicBezTo>
                    <a:pt x="446365" y="2609411"/>
                    <a:pt x="346443" y="2709333"/>
                    <a:pt x="223183" y="2709333"/>
                  </a:cubicBezTo>
                  <a:lnTo>
                    <a:pt x="223183" y="2709333"/>
                  </a:lnTo>
                  <a:cubicBezTo>
                    <a:pt x="99922" y="2709333"/>
                    <a:pt x="0" y="2609411"/>
                    <a:pt x="0" y="2486151"/>
                  </a:cubicBezTo>
                  <a:lnTo>
                    <a:pt x="0" y="223183"/>
                  </a:lnTo>
                  <a:cubicBezTo>
                    <a:pt x="0" y="99922"/>
                    <a:pt x="99922" y="0"/>
                    <a:pt x="223183" y="0"/>
                  </a:cubicBezTo>
                  <a:close/>
                </a:path>
              </a:pathLst>
            </a:custGeom>
            <a:solidFill>
              <a:srgbClr val="15AFA9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446365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1624423" y="5465412"/>
            <a:ext cx="4176257" cy="545802"/>
            <a:chOff x="0" y="0"/>
            <a:chExt cx="1099919" cy="14375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099919" cy="143750"/>
            </a:xfrm>
            <a:custGeom>
              <a:avLst/>
              <a:gdLst/>
              <a:ahLst/>
              <a:cxnLst/>
              <a:rect l="l" t="t" r="r" b="b"/>
              <a:pathLst>
                <a:path w="1099919" h="143750">
                  <a:moveTo>
                    <a:pt x="71875" y="0"/>
                  </a:moveTo>
                  <a:lnTo>
                    <a:pt x="1028044" y="0"/>
                  </a:lnTo>
                  <a:cubicBezTo>
                    <a:pt x="1067740" y="0"/>
                    <a:pt x="1099919" y="32180"/>
                    <a:pt x="1099919" y="71875"/>
                  </a:cubicBezTo>
                  <a:lnTo>
                    <a:pt x="1099919" y="71875"/>
                  </a:lnTo>
                  <a:cubicBezTo>
                    <a:pt x="1099919" y="90938"/>
                    <a:pt x="1092347" y="109219"/>
                    <a:pt x="1078868" y="122699"/>
                  </a:cubicBezTo>
                  <a:cubicBezTo>
                    <a:pt x="1065389" y="136178"/>
                    <a:pt x="1047107" y="143750"/>
                    <a:pt x="1028044" y="143750"/>
                  </a:cubicBezTo>
                  <a:lnTo>
                    <a:pt x="71875" y="143750"/>
                  </a:lnTo>
                  <a:cubicBezTo>
                    <a:pt x="52813" y="143750"/>
                    <a:pt x="34531" y="136178"/>
                    <a:pt x="21052" y="122699"/>
                  </a:cubicBezTo>
                  <a:cubicBezTo>
                    <a:pt x="7573" y="109219"/>
                    <a:pt x="0" y="90938"/>
                    <a:pt x="0" y="71875"/>
                  </a:cubicBezTo>
                  <a:lnTo>
                    <a:pt x="0" y="71875"/>
                  </a:lnTo>
                  <a:cubicBezTo>
                    <a:pt x="0" y="52813"/>
                    <a:pt x="7573" y="34531"/>
                    <a:pt x="21052" y="21052"/>
                  </a:cubicBezTo>
                  <a:cubicBezTo>
                    <a:pt x="34531" y="7573"/>
                    <a:pt x="52813" y="0"/>
                    <a:pt x="71875" y="0"/>
                  </a:cubicBezTo>
                  <a:close/>
                </a:path>
              </a:pathLst>
            </a:custGeom>
            <a:solidFill>
              <a:srgbClr val="519493"/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28575"/>
              <a:ext cx="1099919" cy="17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Garet"/>
                </a:rPr>
                <a:t>March 2024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853887" y="786854"/>
            <a:ext cx="1977164" cy="1977164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99699" y="0"/>
                  </a:moveTo>
                  <a:lnTo>
                    <a:pt x="613101" y="0"/>
                  </a:lnTo>
                  <a:cubicBezTo>
                    <a:pt x="666064" y="0"/>
                    <a:pt x="716859" y="21040"/>
                    <a:pt x="754309" y="58491"/>
                  </a:cubicBezTo>
                  <a:cubicBezTo>
                    <a:pt x="791760" y="95941"/>
                    <a:pt x="812800" y="146736"/>
                    <a:pt x="812800" y="199699"/>
                  </a:cubicBezTo>
                  <a:lnTo>
                    <a:pt x="812800" y="613101"/>
                  </a:lnTo>
                  <a:cubicBezTo>
                    <a:pt x="812800" y="666064"/>
                    <a:pt x="791760" y="716859"/>
                    <a:pt x="754309" y="754309"/>
                  </a:cubicBezTo>
                  <a:cubicBezTo>
                    <a:pt x="716859" y="791760"/>
                    <a:pt x="666064" y="812800"/>
                    <a:pt x="613101" y="812800"/>
                  </a:cubicBezTo>
                  <a:lnTo>
                    <a:pt x="199699" y="812800"/>
                  </a:lnTo>
                  <a:cubicBezTo>
                    <a:pt x="146736" y="812800"/>
                    <a:pt x="95941" y="791760"/>
                    <a:pt x="58491" y="754309"/>
                  </a:cubicBezTo>
                  <a:cubicBezTo>
                    <a:pt x="21040" y="716859"/>
                    <a:pt x="0" y="666064"/>
                    <a:pt x="0" y="613101"/>
                  </a:cubicBezTo>
                  <a:lnTo>
                    <a:pt x="0" y="199699"/>
                  </a:lnTo>
                  <a:cubicBezTo>
                    <a:pt x="0" y="146736"/>
                    <a:pt x="21040" y="95941"/>
                    <a:pt x="58491" y="58491"/>
                  </a:cubicBezTo>
                  <a:cubicBezTo>
                    <a:pt x="95941" y="21040"/>
                    <a:pt x="146736" y="0"/>
                    <a:pt x="199699" y="0"/>
                  </a:cubicBezTo>
                  <a:close/>
                </a:path>
              </a:pathLst>
            </a:custGeom>
            <a:solidFill>
              <a:srgbClr val="0345E4">
                <a:alpha val="29804"/>
              </a:srgbClr>
            </a:solidFill>
          </p:spPr>
          <p:txBody>
            <a:bodyPr/>
            <a:lstStyle/>
            <a:p>
              <a:endParaRPr lang="vi-VN"/>
            </a:p>
          </p:txBody>
        </p:sp>
        <p:sp>
          <p:nvSpPr>
            <p:cNvPr id="21" name="TextBox 21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624423" y="810260"/>
            <a:ext cx="319139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Garet Bold"/>
              </a:rPr>
              <a:t>Phạm Minh Đức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653503" y="4648200"/>
            <a:ext cx="8766566" cy="495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 spc="299">
                <a:solidFill>
                  <a:srgbClr val="000000"/>
                </a:solidFill>
                <a:latin typeface="Garet"/>
              </a:rPr>
              <a:t>FOR YOUR ATTENTION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624423" y="3135538"/>
            <a:ext cx="8795646" cy="1523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960"/>
              </a:lnSpc>
            </a:pPr>
            <a:r>
              <a:rPr lang="en-US" sz="10400">
                <a:solidFill>
                  <a:srgbClr val="000000"/>
                </a:solidFill>
                <a:latin typeface="Garet Bold"/>
              </a:rPr>
              <a:t>THANK YOU</a:t>
            </a:r>
          </a:p>
        </p:txBody>
      </p:sp>
      <p:grpSp>
        <p:nvGrpSpPr>
          <p:cNvPr id="25" name="Group 25"/>
          <p:cNvGrpSpPr/>
          <p:nvPr/>
        </p:nvGrpSpPr>
        <p:grpSpPr>
          <a:xfrm>
            <a:off x="8484493" y="9014056"/>
            <a:ext cx="2545888" cy="2545888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571500" cap="sq">
              <a:solidFill>
                <a:srgbClr val="0345E4">
                  <a:alpha val="9804"/>
                </a:srgbClr>
              </a:solidFill>
              <a:prstDash val="solid"/>
              <a:miter/>
            </a:ln>
          </p:spPr>
          <p:txBody>
            <a:bodyPr/>
            <a:lstStyle/>
            <a:p>
              <a:endParaRPr lang="vi-VN"/>
            </a:p>
          </p:txBody>
        </p:sp>
        <p:sp>
          <p:nvSpPr>
            <p:cNvPr id="27" name="TextBox 27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8" name="TextBox 28"/>
          <p:cNvSpPr txBox="1"/>
          <p:nvPr/>
        </p:nvSpPr>
        <p:spPr>
          <a:xfrm>
            <a:off x="2293629" y="8161459"/>
            <a:ext cx="5102540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Garet"/>
              </a:rPr>
              <a:t>minhduc027870@gmail.com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293629" y="8797848"/>
            <a:ext cx="6479016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>
                <a:solidFill>
                  <a:srgbClr val="000000"/>
                </a:solidFill>
                <a:latin typeface="Garet"/>
              </a:rPr>
              <a:t>https://www.linkedin.com/in/ducpm412/</a:t>
            </a:r>
          </a:p>
        </p:txBody>
      </p:sp>
      <p:sp>
        <p:nvSpPr>
          <p:cNvPr id="30" name="Freeform 30"/>
          <p:cNvSpPr/>
          <p:nvPr/>
        </p:nvSpPr>
        <p:spPr>
          <a:xfrm>
            <a:off x="1624423" y="8135655"/>
            <a:ext cx="488488" cy="488488"/>
          </a:xfrm>
          <a:custGeom>
            <a:avLst/>
            <a:gdLst/>
            <a:ahLst/>
            <a:cxnLst/>
            <a:rect l="l" t="t" r="r" b="b"/>
            <a:pathLst>
              <a:path w="488488" h="488488">
                <a:moveTo>
                  <a:pt x="0" y="0"/>
                </a:moveTo>
                <a:lnTo>
                  <a:pt x="488488" y="0"/>
                </a:lnTo>
                <a:lnTo>
                  <a:pt x="488488" y="488488"/>
                </a:lnTo>
                <a:lnTo>
                  <a:pt x="0" y="4884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  <p:sp>
        <p:nvSpPr>
          <p:cNvPr id="31" name="Freeform 31"/>
          <p:cNvSpPr/>
          <p:nvPr/>
        </p:nvSpPr>
        <p:spPr>
          <a:xfrm>
            <a:off x="1624423" y="8772044"/>
            <a:ext cx="488488" cy="488488"/>
          </a:xfrm>
          <a:custGeom>
            <a:avLst/>
            <a:gdLst/>
            <a:ahLst/>
            <a:cxnLst/>
            <a:rect l="l" t="t" r="r" b="b"/>
            <a:pathLst>
              <a:path w="488488" h="488488">
                <a:moveTo>
                  <a:pt x="0" y="0"/>
                </a:moveTo>
                <a:lnTo>
                  <a:pt x="488488" y="0"/>
                </a:lnTo>
                <a:lnTo>
                  <a:pt x="488488" y="488489"/>
                </a:lnTo>
                <a:lnTo>
                  <a:pt x="0" y="48848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vi-V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347</Words>
  <Application>Microsoft Office PowerPoint</Application>
  <PresentationFormat>Tùy chỉnh</PresentationFormat>
  <Paragraphs>49</Paragraphs>
  <Slides>9</Slides>
  <Notes>0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9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9</vt:i4>
      </vt:variant>
    </vt:vector>
  </HeadingPairs>
  <TitlesOfParts>
    <vt:vector size="19" baseType="lpstr">
      <vt:lpstr>Inter Bold</vt:lpstr>
      <vt:lpstr>Garet Bold</vt:lpstr>
      <vt:lpstr>Arial</vt:lpstr>
      <vt:lpstr>Inter</vt:lpstr>
      <vt:lpstr>Arimo</vt:lpstr>
      <vt:lpstr>Garet</vt:lpstr>
      <vt:lpstr>Open Sans Bold</vt:lpstr>
      <vt:lpstr>Calibri</vt:lpstr>
      <vt:lpstr>Inter Bold Italics</vt:lpstr>
      <vt:lpstr>Office Theme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  <vt:lpstr>Bản trình bày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Challenge “0”</dc:title>
  <cp:lastModifiedBy>Đức Minh</cp:lastModifiedBy>
  <cp:revision>2</cp:revision>
  <dcterms:created xsi:type="dcterms:W3CDTF">2006-08-16T00:00:00Z</dcterms:created>
  <dcterms:modified xsi:type="dcterms:W3CDTF">2024-03-31T07:10:49Z</dcterms:modified>
  <dc:identifier>DAGAq_OgIxs</dc:identifier>
</cp:coreProperties>
</file>

<file path=docProps/thumbnail.jpeg>
</file>